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99CCFF"/>
    <a:srgbClr val="333399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2" loCatId="relationship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xfrm>
          <a:off x="1978304" y="2717"/>
          <a:ext cx="1945691" cy="1260807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>
        <a:xfrm>
          <a:off x="2717241" y="1329019"/>
          <a:ext cx="467817" cy="467817"/>
        </a:xfrm>
        <a:prstGeom prst="mathPlus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0B4FCE67-E2A9-4CF3-9660-6D1803DCD3AE}">
      <dgm:prSet phldrT="[Текст]" custT="1"/>
      <dgm:spPr>
        <a:xfrm>
          <a:off x="1772827" y="1862331"/>
          <a:ext cx="2356645" cy="1080431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>
        <a:xfrm>
          <a:off x="2717241" y="3008257"/>
          <a:ext cx="467817" cy="467817"/>
        </a:xfrm>
        <a:prstGeom prst="mathPlus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7E7D0E5A-15F0-4A79-93D2-74B666F79F21}">
      <dgm:prSet phldrT="[Текст]" custT="1"/>
      <dgm:spPr>
        <a:xfrm>
          <a:off x="1744206" y="3541569"/>
          <a:ext cx="2413888" cy="1280125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>
        <a:xfrm>
          <a:off x="4279081" y="2262181"/>
          <a:ext cx="256492" cy="300048"/>
        </a:xfrm>
        <a:prstGeom prst="rightArrow">
          <a:avLst>
            <a:gd name="adj1" fmla="val 60000"/>
            <a:gd name="adj2" fmla="val 50000"/>
          </a:avLst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FF0000"/>
            </a:solidFill>
            <a:latin typeface="Candara"/>
            <a:ea typeface="+mn-ea"/>
            <a:cs typeface="+mn-cs"/>
          </a:endParaRPr>
        </a:p>
      </dgm:t>
    </dgm:pt>
    <dgm:pt modelId="{EB0A9BD1-F10C-4ABD-8B2E-95B9804CBEAD}">
      <dgm:prSet phldrT="[Текст]"/>
      <dgm:spPr>
        <a:xfrm>
          <a:off x="4642043" y="1605624"/>
          <a:ext cx="1613162" cy="1613162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ФГОС ДО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E323A2E7-4BEA-4120-B68A-46BB9C59E74E}" type="pres">
      <dgm:prSet presAssocID="{B30CE4E9-2459-4130-8076-49675CB6FF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4E574-93EB-40D8-9BAA-C4C7221EA132}" type="pres">
      <dgm:prSet presAssocID="{B30CE4E9-2459-4130-8076-49675CB6FFAB}" presName="vNodes" presStyleCnt="0"/>
      <dgm:spPr/>
      <dgm:t>
        <a:bodyPr/>
        <a:lstStyle/>
        <a:p>
          <a:endParaRPr lang="ru-RU"/>
        </a:p>
      </dgm:t>
    </dgm:pt>
    <dgm:pt modelId="{BA9B3EAA-08A3-41AC-87A1-CEB5D3CAE82B}" type="pres">
      <dgm:prSet presAssocID="{F60F39C9-F28D-4C8C-BB67-6F0241F16778}" presName="node" presStyleLbl="node1" presStyleIdx="0" presStyleCnt="4" custScaleX="241227" custScaleY="156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0E48D-4F84-4BC3-B4AF-662F5C63C18C}" type="pres">
      <dgm:prSet presAssocID="{B966DE28-621E-47AA-AF4B-FA236561DD49}" presName="spacerT" presStyleCnt="0"/>
      <dgm:spPr/>
      <dgm:t>
        <a:bodyPr/>
        <a:lstStyle/>
        <a:p>
          <a:endParaRPr lang="ru-RU"/>
        </a:p>
      </dgm:t>
    </dgm:pt>
    <dgm:pt modelId="{D2A2A0D3-9181-4833-84D8-B89D04AD2AFF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A0FC4ED-30B4-4CC8-9C2E-AC10680C6FC0}" type="pres">
      <dgm:prSet presAssocID="{B966DE28-621E-47AA-AF4B-FA236561DD49}" presName="spacerB" presStyleCnt="0"/>
      <dgm:spPr/>
      <dgm:t>
        <a:bodyPr/>
        <a:lstStyle/>
        <a:p>
          <a:endParaRPr lang="ru-RU"/>
        </a:p>
      </dgm:t>
    </dgm:pt>
    <dgm:pt modelId="{1CC8DD9F-A471-4482-B22C-D2EA32C3E91F}" type="pres">
      <dgm:prSet presAssocID="{0B4FCE67-E2A9-4CF3-9660-6D1803DCD3AE}" presName="node" presStyleLbl="node1" presStyleIdx="1" presStyleCnt="4" custScaleX="292177" custScaleY="13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DA3AC-1671-4EF2-A8DB-ABADC0050CBD}" type="pres">
      <dgm:prSet presAssocID="{FAD08D51-E2FD-45E5-BF2C-E85044B3D003}" presName="spacerT" presStyleCnt="0"/>
      <dgm:spPr/>
      <dgm:t>
        <a:bodyPr/>
        <a:lstStyle/>
        <a:p>
          <a:endParaRPr lang="ru-RU"/>
        </a:p>
      </dgm:t>
    </dgm:pt>
    <dgm:pt modelId="{6689EEC7-35AE-4865-853E-0510511D9E89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25C0F03-2D9A-432B-A7C8-C1A400DFD716}" type="pres">
      <dgm:prSet presAssocID="{FAD08D51-E2FD-45E5-BF2C-E85044B3D003}" presName="spacerB" presStyleCnt="0"/>
      <dgm:spPr/>
      <dgm:t>
        <a:bodyPr/>
        <a:lstStyle/>
        <a:p>
          <a:endParaRPr lang="ru-RU"/>
        </a:p>
      </dgm:t>
    </dgm:pt>
    <dgm:pt modelId="{D2704100-6FAE-44C6-BD81-71D82CD37D25}" type="pres">
      <dgm:prSet presAssocID="{7E7D0E5A-15F0-4A79-93D2-74B666F79F21}" presName="node" presStyleLbl="node1" presStyleIdx="2" presStyleCnt="4" custScaleX="299274" custScaleY="158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63FA3-156F-4D76-8125-64888F297402}" type="pres">
      <dgm:prSet presAssocID="{B30CE4E9-2459-4130-8076-49675CB6FFAB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AB67F0C2-D61C-4515-B642-27DF16759DA3}" type="pres">
      <dgm:prSet presAssocID="{B30CE4E9-2459-4130-8076-49675CB6FFA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B6A8648-7657-4D77-95E3-DE448729519B}" type="pres">
      <dgm:prSet presAssocID="{B30CE4E9-2459-4130-8076-49675CB6FFA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F94D3-7154-4614-B1BF-78EC5ED3097E}" type="presOf" srcId="{B30CE4E9-2459-4130-8076-49675CB6FFAB}" destId="{E323A2E7-4BEA-4120-B68A-46BB9C59E74E}" srcOrd="0" destOrd="0" presId="urn:microsoft.com/office/officeart/2005/8/layout/equation2"/>
    <dgm:cxn modelId="{CFF6F4B4-A8B2-4AE8-9AD3-23AFB4CE9203}" type="presOf" srcId="{FAD08D51-E2FD-45E5-BF2C-E85044B3D003}" destId="{6689EEC7-35AE-4865-853E-0510511D9E89}" srcOrd="0" destOrd="0" presId="urn:microsoft.com/office/officeart/2005/8/layout/equation2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6B37922B-F006-4812-9447-60A6B8B934AE}" type="presOf" srcId="{B966DE28-621E-47AA-AF4B-FA236561DD49}" destId="{D2A2A0D3-9181-4833-84D8-B89D04AD2AFF}" srcOrd="0" destOrd="0" presId="urn:microsoft.com/office/officeart/2005/8/layout/equation2"/>
    <dgm:cxn modelId="{1D12E0C7-892D-4345-95D3-868C5D34A14C}" type="presOf" srcId="{49512518-6FB4-4441-A1C6-D8C311E86C8E}" destId="{AB67F0C2-D61C-4515-B642-27DF16759DA3}" srcOrd="1" destOrd="0" presId="urn:microsoft.com/office/officeart/2005/8/layout/equation2"/>
    <dgm:cxn modelId="{5A8D9101-BEC1-4D57-9347-A35CA8D7AC62}" type="presOf" srcId="{0B4FCE67-E2A9-4CF3-9660-6D1803DCD3AE}" destId="{1CC8DD9F-A471-4482-B22C-D2EA32C3E91F}" srcOrd="0" destOrd="0" presId="urn:microsoft.com/office/officeart/2005/8/layout/equation2"/>
    <dgm:cxn modelId="{AF4DBF7F-191C-418C-94E9-B7D3DBE24A06}" type="presOf" srcId="{EB0A9BD1-F10C-4ABD-8B2E-95B9804CBEAD}" destId="{FB6A8648-7657-4D77-95E3-DE448729519B}" srcOrd="0" destOrd="0" presId="urn:microsoft.com/office/officeart/2005/8/layout/equation2"/>
    <dgm:cxn modelId="{6C836614-47C4-4AB5-9F29-51D595D9FFE5}" type="presOf" srcId="{F60F39C9-F28D-4C8C-BB67-6F0241F16778}" destId="{BA9B3EAA-08A3-41AC-87A1-CEB5D3CAE82B}" srcOrd="0" destOrd="0" presId="urn:microsoft.com/office/officeart/2005/8/layout/equation2"/>
    <dgm:cxn modelId="{48868BB6-6E08-4195-B7A2-29F172CE1C04}" type="presOf" srcId="{7E7D0E5A-15F0-4A79-93D2-74B666F79F21}" destId="{D2704100-6FAE-44C6-BD81-71D82CD37D25}" srcOrd="0" destOrd="0" presId="urn:microsoft.com/office/officeart/2005/8/layout/equation2"/>
    <dgm:cxn modelId="{A5F7123D-B150-4926-AC0C-4AD9D2BDE540}" type="presOf" srcId="{49512518-6FB4-4441-A1C6-D8C311E86C8E}" destId="{CBC63FA3-156F-4D76-8125-64888F297402}" srcOrd="0" destOrd="0" presId="urn:microsoft.com/office/officeart/2005/8/layout/equation2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A6594F99-855E-47ED-A956-81BF6845C583}" type="presParOf" srcId="{E323A2E7-4BEA-4120-B68A-46BB9C59E74E}" destId="{7574E574-93EB-40D8-9BAA-C4C7221EA132}" srcOrd="0" destOrd="0" presId="urn:microsoft.com/office/officeart/2005/8/layout/equation2"/>
    <dgm:cxn modelId="{5DD32270-CDB0-4C3F-9CF0-E3E95E17CB4D}" type="presParOf" srcId="{7574E574-93EB-40D8-9BAA-C4C7221EA132}" destId="{BA9B3EAA-08A3-41AC-87A1-CEB5D3CAE82B}" srcOrd="0" destOrd="0" presId="urn:microsoft.com/office/officeart/2005/8/layout/equation2"/>
    <dgm:cxn modelId="{1B68FA7E-5DED-4353-B39E-B9A5BAF0C4A2}" type="presParOf" srcId="{7574E574-93EB-40D8-9BAA-C4C7221EA132}" destId="{A010E48D-4F84-4BC3-B4AF-662F5C63C18C}" srcOrd="1" destOrd="0" presId="urn:microsoft.com/office/officeart/2005/8/layout/equation2"/>
    <dgm:cxn modelId="{052A3CEF-6C16-48AE-AA40-8F6B4DAED47B}" type="presParOf" srcId="{7574E574-93EB-40D8-9BAA-C4C7221EA132}" destId="{D2A2A0D3-9181-4833-84D8-B89D04AD2AFF}" srcOrd="2" destOrd="0" presId="urn:microsoft.com/office/officeart/2005/8/layout/equation2"/>
    <dgm:cxn modelId="{AC522C51-034E-4E9A-BE2E-DDD7C46E6E1D}" type="presParOf" srcId="{7574E574-93EB-40D8-9BAA-C4C7221EA132}" destId="{7A0FC4ED-30B4-4CC8-9C2E-AC10680C6FC0}" srcOrd="3" destOrd="0" presId="urn:microsoft.com/office/officeart/2005/8/layout/equation2"/>
    <dgm:cxn modelId="{BF728909-EDB6-4877-BCCC-E6665433416D}" type="presParOf" srcId="{7574E574-93EB-40D8-9BAA-C4C7221EA132}" destId="{1CC8DD9F-A471-4482-B22C-D2EA32C3E91F}" srcOrd="4" destOrd="0" presId="urn:microsoft.com/office/officeart/2005/8/layout/equation2"/>
    <dgm:cxn modelId="{03B70929-C3C4-4567-8222-9482323160D6}" type="presParOf" srcId="{7574E574-93EB-40D8-9BAA-C4C7221EA132}" destId="{E63DA3AC-1671-4EF2-A8DB-ABADC0050CBD}" srcOrd="5" destOrd="0" presId="urn:microsoft.com/office/officeart/2005/8/layout/equation2"/>
    <dgm:cxn modelId="{A341891C-37A4-4B81-B0E8-B73455BE18CD}" type="presParOf" srcId="{7574E574-93EB-40D8-9BAA-C4C7221EA132}" destId="{6689EEC7-35AE-4865-853E-0510511D9E89}" srcOrd="6" destOrd="0" presId="urn:microsoft.com/office/officeart/2005/8/layout/equation2"/>
    <dgm:cxn modelId="{ED14E457-6929-4C3D-A9BC-E3DBDBDAEB35}" type="presParOf" srcId="{7574E574-93EB-40D8-9BAA-C4C7221EA132}" destId="{B25C0F03-2D9A-432B-A7C8-C1A400DFD716}" srcOrd="7" destOrd="0" presId="urn:microsoft.com/office/officeart/2005/8/layout/equation2"/>
    <dgm:cxn modelId="{CD95AAEB-5612-42C7-BC4A-D33B2694515C}" type="presParOf" srcId="{7574E574-93EB-40D8-9BAA-C4C7221EA132}" destId="{D2704100-6FAE-44C6-BD81-71D82CD37D25}" srcOrd="8" destOrd="0" presId="urn:microsoft.com/office/officeart/2005/8/layout/equation2"/>
    <dgm:cxn modelId="{B7242AD0-22FB-46AA-BD11-F02DA28299E3}" type="presParOf" srcId="{E323A2E7-4BEA-4120-B68A-46BB9C59E74E}" destId="{CBC63FA3-156F-4D76-8125-64888F297402}" srcOrd="1" destOrd="0" presId="urn:microsoft.com/office/officeart/2005/8/layout/equation2"/>
    <dgm:cxn modelId="{4FE631FB-357D-4EF6-A205-C5382B71E90D}" type="presParOf" srcId="{CBC63FA3-156F-4D76-8125-64888F297402}" destId="{AB67F0C2-D61C-4515-B642-27DF16759DA3}" srcOrd="0" destOrd="0" presId="urn:microsoft.com/office/officeart/2005/8/layout/equation2"/>
    <dgm:cxn modelId="{22727A6C-2F75-4E58-89E5-3D8B69267A07}" type="presParOf" srcId="{E323A2E7-4BEA-4120-B68A-46BB9C59E74E}" destId="{FB6A8648-7657-4D77-95E3-DE448729519B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3EAA-08A3-41AC-87A1-CEB5D3CAE82B}">
      <dsp:nvSpPr>
        <dsp:cNvPr id="0" name=""/>
        <dsp:cNvSpPr/>
      </dsp:nvSpPr>
      <dsp:spPr>
        <a:xfrm>
          <a:off x="1978304" y="2717"/>
          <a:ext cx="1945691" cy="1260807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структуре ООП ДО</a:t>
          </a:r>
          <a:endParaRPr lang="ru-RU" sz="1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263244" y="187358"/>
        <a:ext cx="1375811" cy="891525"/>
      </dsp:txXfrm>
    </dsp:sp>
    <dsp:sp modelId="{D2A2A0D3-9181-4833-84D8-B89D04AD2AFF}">
      <dsp:nvSpPr>
        <dsp:cNvPr id="0" name=""/>
        <dsp:cNvSpPr/>
      </dsp:nvSpPr>
      <dsp:spPr>
        <a:xfrm>
          <a:off x="2717241" y="1329019"/>
          <a:ext cx="467817" cy="467817"/>
        </a:xfrm>
        <a:prstGeom prst="mathPlus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2779250" y="1507912"/>
        <a:ext cx="343799" cy="110031"/>
      </dsp:txXfrm>
    </dsp:sp>
    <dsp:sp modelId="{1CC8DD9F-A471-4482-B22C-D2EA32C3E91F}">
      <dsp:nvSpPr>
        <dsp:cNvPr id="0" name=""/>
        <dsp:cNvSpPr/>
      </dsp:nvSpPr>
      <dsp:spPr>
        <a:xfrm>
          <a:off x="1772827" y="1862331"/>
          <a:ext cx="2356645" cy="1080431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условиям реализации ООП ДО</a:t>
          </a:r>
          <a:endParaRPr lang="ru-RU" sz="1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17950" y="2020556"/>
        <a:ext cx="1666399" cy="763981"/>
      </dsp:txXfrm>
    </dsp:sp>
    <dsp:sp modelId="{6689EEC7-35AE-4865-853E-0510511D9E89}">
      <dsp:nvSpPr>
        <dsp:cNvPr id="0" name=""/>
        <dsp:cNvSpPr/>
      </dsp:nvSpPr>
      <dsp:spPr>
        <a:xfrm>
          <a:off x="2717241" y="3008257"/>
          <a:ext cx="467817" cy="467817"/>
        </a:xfrm>
        <a:prstGeom prst="mathPlus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2779250" y="3187150"/>
        <a:ext cx="343799" cy="110031"/>
      </dsp:txXfrm>
    </dsp:sp>
    <dsp:sp modelId="{D2704100-6FAE-44C6-BD81-71D82CD37D25}">
      <dsp:nvSpPr>
        <dsp:cNvPr id="0" name=""/>
        <dsp:cNvSpPr/>
      </dsp:nvSpPr>
      <dsp:spPr>
        <a:xfrm>
          <a:off x="1744206" y="3541569"/>
          <a:ext cx="2413888" cy="1280125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 результатам освоения ООП ДО</a:t>
          </a:r>
          <a:endParaRPr lang="ru-RU" sz="1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097712" y="3729039"/>
        <a:ext cx="1706876" cy="905185"/>
      </dsp:txXfrm>
    </dsp:sp>
    <dsp:sp modelId="{CBC63FA3-156F-4D76-8125-64888F297402}">
      <dsp:nvSpPr>
        <dsp:cNvPr id="0" name=""/>
        <dsp:cNvSpPr/>
      </dsp:nvSpPr>
      <dsp:spPr>
        <a:xfrm>
          <a:off x="4279081" y="2262181"/>
          <a:ext cx="256492" cy="300048"/>
        </a:xfrm>
        <a:prstGeom prst="rightArrow">
          <a:avLst>
            <a:gd name="adj1" fmla="val 60000"/>
            <a:gd name="adj2" fmla="val 50000"/>
          </a:avLst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FF0000"/>
            </a:solidFill>
            <a:latin typeface="Candara"/>
            <a:ea typeface="+mn-ea"/>
            <a:cs typeface="+mn-cs"/>
          </a:endParaRPr>
        </a:p>
      </dsp:txBody>
      <dsp:txXfrm>
        <a:off x="4279081" y="2322191"/>
        <a:ext cx="179544" cy="180028"/>
      </dsp:txXfrm>
    </dsp:sp>
    <dsp:sp modelId="{FB6A8648-7657-4D77-95E3-DE448729519B}">
      <dsp:nvSpPr>
        <dsp:cNvPr id="0" name=""/>
        <dsp:cNvSpPr/>
      </dsp:nvSpPr>
      <dsp:spPr>
        <a:xfrm>
          <a:off x="4642043" y="1605624"/>
          <a:ext cx="1613162" cy="1613162"/>
        </a:xfrm>
        <a:prstGeom prst="ellipse">
          <a:avLst/>
        </a:prstGeom>
        <a:solidFill>
          <a:srgbClr val="073E87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C6E7F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ФГОС ДО</a:t>
          </a:r>
          <a:endParaRPr lang="ru-RU" sz="28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78285" y="1841866"/>
        <a:ext cx="1140678" cy="114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ACA49-D196-464D-9F65-A7299F9D0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9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D953-691E-4816-9E41-52D972C07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63D9-4C6E-4F0E-A0C0-0BCE820A2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9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6EDAC-D602-4B2E-A41E-74D1EA931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6616-3087-4329-BE0B-FF0CEEC0E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2A0F-D968-48C4-A42A-A700397B2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169CD-55FC-4F27-8ACD-6CB611980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FC720-4EF2-46D4-B379-91D5D992D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FAE3-9AAA-4062-80A5-8E3BD55B1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A6F7D-EAC3-49D3-B6A9-8D927693C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4445B-D784-4793-80C8-3076F401F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N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096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B4C50C95-227D-4875-BA98-8E705848A5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000066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65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362" name="Picture 2" descr="C:\Users\UVR\Pictures\воспитателю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958245" cy="11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5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056784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Федеральный государственный образовательный стандарт дошкольного образования  (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ФГОС ДО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(Утвержден приказом Министерства образования и науки Российской Федерации от 17 октября 2013 г. N 1155);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ООП</a:t>
            </a:r>
            <a:r>
              <a:rPr lang="ru-RU" sz="2000" b="1" dirty="0" smtClean="0">
                <a:latin typeface="Times New Roman"/>
                <a:ea typeface="Times New Roman"/>
              </a:rPr>
              <a:t> – основная образовательная программа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47582"/>
              </p:ext>
            </p:extLst>
          </p:nvPr>
        </p:nvGraphicFramePr>
        <p:xfrm>
          <a:off x="1331640" y="1700808"/>
          <a:ext cx="799941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495"/>
            <a:ext cx="2880320" cy="215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840760" cy="1080120"/>
          </a:xfrm>
        </p:spPr>
        <p:txBody>
          <a:bodyPr/>
          <a:lstStyle/>
          <a:p>
            <a:r>
              <a:rPr lang="ru-RU" sz="2400" b="1" dirty="0" smtClean="0"/>
              <a:t>ФГОС ДО регламентирует развитие личности ребёнка в пяти образовательных направлениях (областях)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4258816"/>
          </a:xfrm>
        </p:spPr>
        <p:txBody>
          <a:bodyPr/>
          <a:lstStyle/>
          <a:p>
            <a:r>
              <a:rPr lang="ru-RU" sz="3200" dirty="0" smtClean="0"/>
              <a:t>Социально-коммуникативное развитие  </a:t>
            </a:r>
            <a:r>
              <a:rPr lang="ru-RU" sz="2000" b="1" dirty="0" smtClean="0">
                <a:solidFill>
                  <a:srgbClr val="FF0000"/>
                </a:solidFill>
              </a:rPr>
              <a:t>(нормы, принятые в обществе)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Познавательное развитие </a:t>
            </a: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развитие интересов, любознательности, познавательных способностей)</a:t>
            </a:r>
            <a:endParaRPr lang="ru-RU" b="1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5523975" cy="10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UVR\Pictures\luboznatel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16185"/>
            <a:ext cx="3046776" cy="20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53200" cy="1143000"/>
          </a:xfrm>
        </p:spPr>
        <p:txBody>
          <a:bodyPr/>
          <a:lstStyle/>
          <a:p>
            <a:r>
              <a:rPr lang="ru-RU" sz="2400" b="1" dirty="0"/>
              <a:t>ФГОС ДО регламентирует развитие личности ребёнка в пяти образовательных направлениях (областях)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78496"/>
            <a:ext cx="7620000" cy="5018856"/>
          </a:xfrm>
        </p:spPr>
        <p:txBody>
          <a:bodyPr/>
          <a:lstStyle/>
          <a:p>
            <a:pPr lvl="0"/>
            <a:r>
              <a:rPr lang="ru-RU" sz="3200" dirty="0"/>
              <a:t>Речевое развитие </a:t>
            </a:r>
            <a:r>
              <a:rPr lang="ru-RU" sz="2000" b="1" dirty="0">
                <a:solidFill>
                  <a:srgbClr val="FF0000"/>
                </a:solidFill>
              </a:rPr>
              <a:t>(овладение речью как средством общения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</a:p>
          <a:p>
            <a:pPr lvl="0"/>
            <a:endParaRPr lang="ru-RU" sz="2000" b="1" dirty="0">
              <a:solidFill>
                <a:srgbClr val="FF0000"/>
              </a:solidFill>
            </a:endParaRPr>
          </a:p>
          <a:p>
            <a:pPr lvl="0"/>
            <a:endParaRPr lang="ru-RU" sz="2000" b="1" dirty="0" smtClean="0">
              <a:solidFill>
                <a:srgbClr val="FF0000"/>
              </a:solidFill>
            </a:endParaRPr>
          </a:p>
          <a:p>
            <a:pPr lvl="0"/>
            <a:endParaRPr lang="ru-RU" sz="2000" b="1" dirty="0">
              <a:solidFill>
                <a:srgbClr val="FF0000"/>
              </a:solidFill>
            </a:endParaRPr>
          </a:p>
          <a:p>
            <a:pPr lvl="0"/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3200" dirty="0"/>
              <a:t>Физическое развитие </a:t>
            </a:r>
            <a:r>
              <a:rPr lang="ru-RU" sz="2000" b="1" dirty="0">
                <a:solidFill>
                  <a:srgbClr val="FF0000"/>
                </a:solidFill>
              </a:rPr>
              <a:t>(развитие </a:t>
            </a:r>
            <a:r>
              <a:rPr lang="ru-RU" sz="2000" b="1" dirty="0" smtClean="0">
                <a:solidFill>
                  <a:srgbClr val="FF0000"/>
                </a:solidFill>
              </a:rPr>
              <a:t>движений)</a:t>
            </a:r>
          </a:p>
          <a:p>
            <a:pPr lvl="0"/>
            <a:endParaRPr lang="ru-RU" sz="2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VR\Pictures\81335_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2543944" cy="19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VR\Pictures\1310379880_deti_i_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240360" cy="21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1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ФГОС ДО регламентирует развитие личности ребёнка в пяти образовательных направлениях (областях)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/>
              <a:t>Художественно-эстетическое развитие </a:t>
            </a:r>
            <a:r>
              <a:rPr lang="ru-RU" sz="2000" b="1" dirty="0">
                <a:solidFill>
                  <a:srgbClr val="FF0000"/>
                </a:solidFill>
              </a:rPr>
              <a:t>(развитие эстетических </a:t>
            </a:r>
            <a:r>
              <a:rPr lang="ru-RU" sz="2000" b="1" dirty="0" err="1">
                <a:solidFill>
                  <a:srgbClr val="FF0000"/>
                </a:solidFill>
              </a:rPr>
              <a:t>предствалений</a:t>
            </a:r>
            <a:r>
              <a:rPr lang="ru-RU" sz="2000" b="1" dirty="0">
                <a:solidFill>
                  <a:srgbClr val="FF0000"/>
                </a:solidFill>
              </a:rPr>
              <a:t>, детское творчество)</a:t>
            </a:r>
          </a:p>
          <a:p>
            <a:endParaRPr lang="ru-RU" dirty="0"/>
          </a:p>
        </p:txBody>
      </p:sp>
      <p:pic>
        <p:nvPicPr>
          <p:cNvPr id="17410" name="Picture 2" descr="C:\Users\UVR\Pictures\ri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665214" cy="24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45416" y="1540423"/>
            <a:ext cx="790304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02891" y="5306457"/>
            <a:ext cx="7488832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864096"/>
          </a:xfrm>
        </p:spPr>
        <p:txBody>
          <a:bodyPr/>
          <a:lstStyle/>
          <a:p>
            <a:r>
              <a:rPr lang="ru-RU" sz="3200" dirty="0" smtClean="0"/>
              <a:t>Целевые ориентиры на этапе завершения дошкольного образования</a:t>
            </a: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37" y="1696767"/>
            <a:ext cx="698662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1000348" y="3068960"/>
            <a:ext cx="7791375" cy="187220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91" y="3204443"/>
            <a:ext cx="66087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37" y="5437187"/>
            <a:ext cx="65722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12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55576" y="4706254"/>
            <a:ext cx="7688985" cy="1948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87777" y="3284984"/>
            <a:ext cx="7560840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55576" y="1759343"/>
            <a:ext cx="6696744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28498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21114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19672" y="260648"/>
            <a:ext cx="7328945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1682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Родители обязаны обеспечить получение детьми общего образования </a:t>
            </a:r>
            <a:r>
              <a:rPr lang="ru-RU" sz="2000" b="1" dirty="0" smtClean="0">
                <a:solidFill>
                  <a:srgbClr val="FF0000"/>
                </a:solidFill>
              </a:rPr>
              <a:t>(ФЗ 273,гл.4,ст.44,п.4,п.п.1)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5112568"/>
          </a:xfrm>
        </p:spPr>
        <p:txBody>
          <a:bodyPr/>
          <a:lstStyle/>
          <a:p>
            <a:pPr algn="ctr"/>
            <a:r>
              <a:rPr lang="ru-RU" sz="2000" b="1" dirty="0" smtClean="0"/>
              <a:t>ФГОС ДО  о роли родителей:</a:t>
            </a:r>
          </a:p>
          <a:p>
            <a:r>
              <a:rPr lang="ru-RU" sz="1600" b="1" dirty="0" smtClean="0"/>
              <a:t>п.1.1Положения настоящего Стандарта могут использоваться родителями (законными представителями) при получении детьми дошкольного образования в форме семейного образования.</a:t>
            </a:r>
          </a:p>
          <a:p>
            <a:r>
              <a:rPr lang="ru-RU" sz="1600" b="1" dirty="0" smtClean="0"/>
              <a:t>ФГОС ДО закрепляет принцип личностно-развивающего и гуманистического характера взаимодействия взрослых (родителей (законных представителей) педагогических и иных работников образовательной организации) и детей (п. 1.2).</a:t>
            </a:r>
          </a:p>
          <a:p>
            <a:r>
              <a:rPr lang="ru-RU" sz="1600" b="1" dirty="0" smtClean="0"/>
              <a:t>Одним из основных принципов дошкольного образования, закрепленных в Стандарте (п. 1.4), является сотрудничество образовательной организации с семьей.</a:t>
            </a:r>
          </a:p>
          <a:p>
            <a:r>
              <a:rPr lang="ru-RU" sz="1600" b="1" dirty="0" smtClean="0"/>
              <a:t>Одна из задач ФГОС ДО - педагогическая поддержка семьи и повышение компетентности родителей (законных представителей) в вопросах развития и образования, охраны и укрепления здоровья детей (п. 1.6).</a:t>
            </a:r>
          </a:p>
          <a:p>
            <a:r>
              <a:rPr lang="ru-RU" sz="1600" b="1" dirty="0" smtClean="0"/>
              <a:t>Согласно п. 1.7, взаимодействуя с родителями (законными представителями), педагоги должны оказывать им помощь:</a:t>
            </a:r>
          </a:p>
          <a:p>
            <a:r>
              <a:rPr lang="ru-RU" sz="1600" b="1" dirty="0" smtClean="0"/>
              <a:t>•	в воспитании детей;</a:t>
            </a:r>
          </a:p>
          <a:p>
            <a:r>
              <a:rPr lang="ru-RU" sz="1600" b="1" dirty="0" smtClean="0"/>
              <a:t>•	охране и укреплении их физического и психического здоровья;</a:t>
            </a:r>
          </a:p>
          <a:p>
            <a:r>
              <a:rPr lang="ru-RU" sz="1600" b="1" dirty="0" smtClean="0"/>
              <a:t>•	развитии индивидуальных способностей;</a:t>
            </a:r>
          </a:p>
          <a:p>
            <a:r>
              <a:rPr lang="ru-RU" sz="1600" b="1" dirty="0" smtClean="0"/>
              <a:t>•	необходимой коррекции нарушений их развития.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7351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53200" cy="1143000"/>
          </a:xfrm>
        </p:spPr>
        <p:txBody>
          <a:bodyPr/>
          <a:lstStyle/>
          <a:p>
            <a:r>
              <a:rPr lang="ru-RU" sz="2400" b="1" dirty="0" smtClean="0"/>
              <a:t>ФГОС ДО  о роли родителей: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4114800"/>
          </a:xfrm>
        </p:spPr>
        <p:txBody>
          <a:bodyPr/>
          <a:lstStyle/>
          <a:p>
            <a:r>
              <a:rPr lang="ru-RU" sz="1600" b="1" dirty="0" smtClean="0"/>
              <a:t>При разработке образовательной программы ДОО педагогические коллективы должны отражать в ее содержательном разделе особенности взаимодействия с семьями воспитанников (п. 2.11.2).</a:t>
            </a:r>
          </a:p>
          <a:p>
            <a:r>
              <a:rPr lang="ru-RU" sz="1600" b="1" dirty="0" smtClean="0"/>
              <a:t> Для успешной реализации образовательной программы в ДОО должны быть обеспечены психолого-педагогические условия, в т. ч.:</a:t>
            </a:r>
          </a:p>
          <a:p>
            <a:r>
              <a:rPr lang="ru-RU" sz="1600" b="1" dirty="0" smtClean="0"/>
              <a:t>•	поддержка родителей (законных представителей): в воспитании детей, охране и укреплении их здоровья;</a:t>
            </a:r>
          </a:p>
          <a:p>
            <a:r>
              <a:rPr lang="ru-RU" sz="1600" b="1" dirty="0" smtClean="0"/>
              <a:t>•	вовлечение семей непосредственно в образовательную деятельность посредством создания образовательных проектов совместно с семьей на основе выявления потребностей и поддержки образовательных инициатив семьи.  (п. 3.2.1).</a:t>
            </a:r>
          </a:p>
          <a:p>
            <a:r>
              <a:rPr lang="ru-RU" sz="1600" b="1" dirty="0" smtClean="0"/>
              <a:t>Согласно п. 3.2.8 Стандарта ДОО должна создавать возможности:</a:t>
            </a:r>
          </a:p>
          <a:p>
            <a:r>
              <a:rPr lang="ru-RU" sz="1600" b="1" dirty="0" smtClean="0"/>
              <a:t>•	для предоставления информации об образовательной программе семье </a:t>
            </a:r>
          </a:p>
          <a:p>
            <a:r>
              <a:rPr lang="ru-RU" sz="1600" b="1" dirty="0" smtClean="0"/>
              <a:t>•	обсуждения с родителями (законными представителями) детей вопросов, связанных с реализацией образовательной программы.</a:t>
            </a:r>
          </a:p>
          <a:p>
            <a:endParaRPr lang="ru-RU" sz="1600" b="1" dirty="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4" y="5373216"/>
            <a:ext cx="8568952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Таким образом ФГОС ДО подразумевает тесное сотрудничество образовательной организации с родителями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936805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стые шаблоны (109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(109)</Template>
  <TotalTime>187</TotalTime>
  <Words>512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простые шаблоны (109)</vt:lpstr>
      <vt:lpstr>Презентация PowerPoint</vt:lpstr>
      <vt:lpstr>Федеральный государственный образовательный стандарт дошкольного образования  (ФГОС ДО) (Утвержден приказом Министерства образования и науки Российской Федерации от 17 октября 2013 г. N 1155); ООП – основная образовательная программа </vt:lpstr>
      <vt:lpstr>ФГОС ДО регламентирует развитие личности ребёнка в пяти образовательных направлениях (областях)</vt:lpstr>
      <vt:lpstr>ФГОС ДО регламентирует развитие личности ребёнка в пяти образовательных направлениях (областях)</vt:lpstr>
      <vt:lpstr>ФГОС ДО регламентирует развитие личности ребёнка в пяти образовательных направлениях (областях)</vt:lpstr>
      <vt:lpstr>Целевые ориентиры на этапе завершения дошкольного образования</vt:lpstr>
      <vt:lpstr>Презентация PowerPoint</vt:lpstr>
      <vt:lpstr>Родители обязаны обеспечить получение детьми общего образования (ФЗ 273,гл.4,ст.44,п.4,п.п.1)</vt:lpstr>
      <vt:lpstr>ФГОС ДО  о роли родителей: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UVR</dc:creator>
  <cp:keywords>exciting online presentation communicate impactful exchange information broadcast collaborate on-screen projector white</cp:keywords>
  <dc:description>Use this template for creative presentations on any internet related topics.</dc:description>
  <cp:lastModifiedBy>UVR</cp:lastModifiedBy>
  <cp:revision>18</cp:revision>
  <dcterms:created xsi:type="dcterms:W3CDTF">2014-11-26T11:34:15Z</dcterms:created>
  <dcterms:modified xsi:type="dcterms:W3CDTF">2014-11-27T08:36:26Z</dcterms:modified>
  <cp:category>Internet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Universal WWW</vt:lpwstr>
  </property>
  <property fmtid="{D5CDD505-2E9C-101B-9397-08002B2CF9AE}" pid="3" name="Style">
    <vt:lpwstr>P</vt:lpwstr>
  </property>
  <property fmtid="{D5CDD505-2E9C-101B-9397-08002B2CF9AE}" pid="4" name="Folder">
    <vt:lpwstr>Internet</vt:lpwstr>
  </property>
  <property fmtid="{D5CDD505-2E9C-101B-9397-08002B2CF9AE}" pid="5" name="Attribution">
    <vt:lpwstr>Copyright © 2003 KMT Software, Inc.</vt:lpwstr>
  </property>
</Properties>
</file>